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8"/>
  </p:notesMasterIdLst>
  <p:handoutMasterIdLst>
    <p:handoutMasterId r:id="rId29"/>
  </p:handoutMasterIdLst>
  <p:sldIdLst>
    <p:sldId id="382" r:id="rId5"/>
    <p:sldId id="386" r:id="rId6"/>
    <p:sldId id="384" r:id="rId7"/>
    <p:sldId id="387" r:id="rId8"/>
    <p:sldId id="396" r:id="rId9"/>
    <p:sldId id="397" r:id="rId10"/>
    <p:sldId id="389" r:id="rId11"/>
    <p:sldId id="398" r:id="rId12"/>
    <p:sldId id="407" r:id="rId13"/>
    <p:sldId id="388" r:id="rId14"/>
    <p:sldId id="399" r:id="rId15"/>
    <p:sldId id="400" r:id="rId16"/>
    <p:sldId id="408" r:id="rId17"/>
    <p:sldId id="401" r:id="rId18"/>
    <p:sldId id="402" r:id="rId19"/>
    <p:sldId id="409" r:id="rId20"/>
    <p:sldId id="403" r:id="rId21"/>
    <p:sldId id="404" r:id="rId22"/>
    <p:sldId id="405" r:id="rId23"/>
    <p:sldId id="406" r:id="rId24"/>
    <p:sldId id="392" r:id="rId25"/>
    <p:sldId id="391" r:id="rId26"/>
    <p:sldId id="336" r:id="rId27"/>
  </p:sldIdLst>
  <p:sldSz cx="9144000" cy="5143500" type="screen16x9"/>
  <p:notesSz cx="6858000" cy="9144000"/>
  <p:embeddedFontLst>
    <p:embeddedFont>
      <p:font typeface="Futura Hv" panose="020B0702020204020204" charset="0"/>
      <p:regular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P Simplified" panose="020B0604020202020204" charset="0"/>
      <p:regular r:id="rId37"/>
      <p:bold r:id="rId38"/>
      <p:italic r:id="rId39"/>
      <p:boldItalic r:id="rId40"/>
    </p:embeddedFont>
    <p:embeddedFont>
      <p:font typeface="Lucida Grande" panose="020B0604020202020204" charset="0"/>
      <p:regular r:id="rId41"/>
      <p:bold r:id="rId42"/>
      <p:italic r:id="rId43"/>
      <p:boldItalic r:id="rId44"/>
    </p:embeddedFont>
    <p:embeddedFont>
      <p:font typeface="Futura Bk" panose="020B0502020204020303" charset="0"/>
      <p:regular r:id="rId45"/>
      <p:bold r:id="rId46"/>
      <p:italic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C559A"/>
    <a:srgbClr val="1A5D9D"/>
    <a:srgbClr val="0D5297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84919" autoAdjust="0"/>
  </p:normalViewPr>
  <p:slideViewPr>
    <p:cSldViewPr snapToGrid="0">
      <p:cViewPr varScale="1">
        <p:scale>
          <a:sx n="93" d="100"/>
          <a:sy n="93" d="100"/>
        </p:scale>
        <p:origin x="510" y="90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E1611-F0BB-4E33-B5B5-CD7B0B42E31F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79896-7551-4CDE-A4F8-223D399537C8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0CCA9F-FB1A-4DBB-96AD-3661C1EA4C26}" type="par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0F8D4FE-ABDD-4F01-B23F-3F327FEA21C3}" type="sib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80E669-1231-4482-B178-3DCDB86C251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Inspired by </a:t>
          </a:r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 R and Python (pandas)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5D363E-B70A-47EB-9EE0-07C3F7D955DD}" type="par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0AD69C-0C12-41F4-96B1-64868E814C0B}" type="sib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2665CC-FCD3-436F-A72D-ACDBD2CDE0F4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API is designed to make big data processing on tabular data easier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89ADE0-49E4-45B8-A054-7B5A9FB53C78}" type="par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2F2BFE-3BDD-4BCB-99FF-1A4B2AC2D022}" type="sib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C0FFFD-9558-4894-B3E9-30D69FCE708F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is a distributed collection of data organized into named columns.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F132BD-569A-43D1-8F3E-DF240EFA1161}" type="par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681D8C-5DCD-47DC-9F19-38F4BE166129}" type="sib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92F514-656D-4BCE-BF95-BE70FDB4DC91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E69C99-8CC2-4FBA-80FB-1D9C95A6C618}" type="par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60B1D1-42FF-49CF-B7FA-CF0B8CE2911D}" type="sib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7C4B6-B5F1-4297-B88D-8F0CB81E16F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840096-FEE7-4E90-A9FA-69C523F93FD5}" type="par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F4B8CB-C3B4-4D43-B20B-A5F0DFBC426C}" type="sib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E94048-D0EC-4573-9494-31F95448C0AE}" type="pres">
      <dgm:prSet presAssocID="{353E1611-F0BB-4E33-B5B5-CD7B0B42E31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176650-14CB-4D06-9C1E-546B3BBC15BD}" type="pres">
      <dgm:prSet presAssocID="{E4479896-7551-4CDE-A4F8-223D399537C8}" presName="thickLine" presStyleLbl="alignNode1" presStyleIdx="0" presStyleCnt="6" custLinFactNeighborY="-2357"/>
      <dgm:spPr/>
    </dgm:pt>
    <dgm:pt modelId="{34159312-BBAB-4CAD-94D9-2BA8A69D1DD9}" type="pres">
      <dgm:prSet presAssocID="{E4479896-7551-4CDE-A4F8-223D399537C8}" presName="horz1" presStyleCnt="0"/>
      <dgm:spPr/>
    </dgm:pt>
    <dgm:pt modelId="{4848FB81-E77E-4D76-B8BD-199249FAC64F}" type="pres">
      <dgm:prSet presAssocID="{E4479896-7551-4CDE-A4F8-223D399537C8}" presName="tx1" presStyleLbl="revTx" presStyleIdx="0" presStyleCnt="6"/>
      <dgm:spPr/>
      <dgm:t>
        <a:bodyPr/>
        <a:lstStyle/>
        <a:p>
          <a:endParaRPr lang="en-US"/>
        </a:p>
      </dgm:t>
    </dgm:pt>
    <dgm:pt modelId="{F7073BB8-5591-4039-83CD-2723253BE85A}" type="pres">
      <dgm:prSet presAssocID="{E4479896-7551-4CDE-A4F8-223D399537C8}" presName="vert1" presStyleCnt="0"/>
      <dgm:spPr/>
    </dgm:pt>
    <dgm:pt modelId="{72DDE20D-3BDF-46FC-BCF8-0ED44B055CF0}" type="pres">
      <dgm:prSet presAssocID="{FA80E669-1231-4482-B178-3DCDB86C251C}" presName="thickLine" presStyleLbl="alignNode1" presStyleIdx="1" presStyleCnt="6" custLinFactNeighborY="2065"/>
      <dgm:spPr/>
    </dgm:pt>
    <dgm:pt modelId="{017616EC-1DC0-4F24-8DA8-7C552266CC13}" type="pres">
      <dgm:prSet presAssocID="{FA80E669-1231-4482-B178-3DCDB86C251C}" presName="horz1" presStyleCnt="0"/>
      <dgm:spPr/>
    </dgm:pt>
    <dgm:pt modelId="{DD7AD9AB-9743-4C78-A0A8-A51FFCC52D59}" type="pres">
      <dgm:prSet presAssocID="{FA80E669-1231-4482-B178-3DCDB86C251C}" presName="tx1" presStyleLbl="revTx" presStyleIdx="1" presStyleCnt="6"/>
      <dgm:spPr/>
      <dgm:t>
        <a:bodyPr/>
        <a:lstStyle/>
        <a:p>
          <a:endParaRPr lang="en-US"/>
        </a:p>
      </dgm:t>
    </dgm:pt>
    <dgm:pt modelId="{3E1F2000-E683-4E0E-A241-0E85BD2A8241}" type="pres">
      <dgm:prSet presAssocID="{FA80E669-1231-4482-B178-3DCDB86C251C}" presName="vert1" presStyleCnt="0"/>
      <dgm:spPr/>
    </dgm:pt>
    <dgm:pt modelId="{77B0B025-FB28-451A-AF1D-78C9304E7F94}" type="pres">
      <dgm:prSet presAssocID="{B32665CC-FCD3-436F-A72D-ACDBD2CDE0F4}" presName="thickLine" presStyleLbl="alignNode1" presStyleIdx="2" presStyleCnt="6"/>
      <dgm:spPr/>
    </dgm:pt>
    <dgm:pt modelId="{6EDD4C09-896B-4768-AACA-F77734FB14D6}" type="pres">
      <dgm:prSet presAssocID="{B32665CC-FCD3-436F-A72D-ACDBD2CDE0F4}" presName="horz1" presStyleCnt="0"/>
      <dgm:spPr/>
    </dgm:pt>
    <dgm:pt modelId="{4E7896F7-1698-40EB-B957-A31DF855C64B}" type="pres">
      <dgm:prSet presAssocID="{B32665CC-FCD3-436F-A72D-ACDBD2CDE0F4}" presName="tx1" presStyleLbl="revTx" presStyleIdx="2" presStyleCnt="6"/>
      <dgm:spPr/>
      <dgm:t>
        <a:bodyPr/>
        <a:lstStyle/>
        <a:p>
          <a:endParaRPr lang="en-US"/>
        </a:p>
      </dgm:t>
    </dgm:pt>
    <dgm:pt modelId="{91C92210-E94B-4EED-B1D7-1D4A6CC79D93}" type="pres">
      <dgm:prSet presAssocID="{B32665CC-FCD3-436F-A72D-ACDBD2CDE0F4}" presName="vert1" presStyleCnt="0"/>
      <dgm:spPr/>
    </dgm:pt>
    <dgm:pt modelId="{1C9E9CAC-6ED1-4161-B68A-6A69631E13CD}" type="pres">
      <dgm:prSet presAssocID="{2FC0FFFD-9558-4894-B3E9-30D69FCE708F}" presName="thickLine" presStyleLbl="alignNode1" presStyleIdx="3" presStyleCnt="6"/>
      <dgm:spPr/>
    </dgm:pt>
    <dgm:pt modelId="{D1EFA36E-0B6C-44D7-8D74-ABB6A967D0F9}" type="pres">
      <dgm:prSet presAssocID="{2FC0FFFD-9558-4894-B3E9-30D69FCE708F}" presName="horz1" presStyleCnt="0"/>
      <dgm:spPr/>
    </dgm:pt>
    <dgm:pt modelId="{84B818C8-4F3C-486F-9CF9-1F5666105FCE}" type="pres">
      <dgm:prSet presAssocID="{2FC0FFFD-9558-4894-B3E9-30D69FCE708F}" presName="tx1" presStyleLbl="revTx" presStyleIdx="3" presStyleCnt="6"/>
      <dgm:spPr/>
      <dgm:t>
        <a:bodyPr/>
        <a:lstStyle/>
        <a:p>
          <a:endParaRPr lang="en-US"/>
        </a:p>
      </dgm:t>
    </dgm:pt>
    <dgm:pt modelId="{80B898B7-C241-47EC-8A07-B62FAB0A4DB3}" type="pres">
      <dgm:prSet presAssocID="{2FC0FFFD-9558-4894-B3E9-30D69FCE708F}" presName="vert1" presStyleCnt="0"/>
      <dgm:spPr/>
    </dgm:pt>
    <dgm:pt modelId="{24824133-8477-4807-9E9D-FAD715111E1E}" type="pres">
      <dgm:prSet presAssocID="{2A92F514-656D-4BCE-BF95-BE70FDB4DC91}" presName="thickLine" presStyleLbl="alignNode1" presStyleIdx="4" presStyleCnt="6"/>
      <dgm:spPr/>
    </dgm:pt>
    <dgm:pt modelId="{C576B551-D3FF-49FA-A6AD-32B1E7C16A64}" type="pres">
      <dgm:prSet presAssocID="{2A92F514-656D-4BCE-BF95-BE70FDB4DC91}" presName="horz1" presStyleCnt="0"/>
      <dgm:spPr/>
    </dgm:pt>
    <dgm:pt modelId="{EBD0F1D5-E462-4958-83AE-1F743C4F78C7}" type="pres">
      <dgm:prSet presAssocID="{2A92F514-656D-4BCE-BF95-BE70FDB4DC91}" presName="tx1" presStyleLbl="revTx" presStyleIdx="4" presStyleCnt="6"/>
      <dgm:spPr/>
      <dgm:t>
        <a:bodyPr/>
        <a:lstStyle/>
        <a:p>
          <a:endParaRPr lang="en-US"/>
        </a:p>
      </dgm:t>
    </dgm:pt>
    <dgm:pt modelId="{E73A5594-16EF-4680-A7B5-2F240F29C3D8}" type="pres">
      <dgm:prSet presAssocID="{2A92F514-656D-4BCE-BF95-BE70FDB4DC91}" presName="vert1" presStyleCnt="0"/>
      <dgm:spPr/>
    </dgm:pt>
    <dgm:pt modelId="{0A352921-7FF5-495B-B6B0-482DDA6AFC4F}" type="pres">
      <dgm:prSet presAssocID="{F6E7C4B6-B5F1-4297-B88D-8F0CB81E16FC}" presName="thickLine" presStyleLbl="alignNode1" presStyleIdx="5" presStyleCnt="6"/>
      <dgm:spPr/>
    </dgm:pt>
    <dgm:pt modelId="{207282D4-5C7C-43D5-B387-0BD310D4F4E5}" type="pres">
      <dgm:prSet presAssocID="{F6E7C4B6-B5F1-4297-B88D-8F0CB81E16FC}" presName="horz1" presStyleCnt="0"/>
      <dgm:spPr/>
    </dgm:pt>
    <dgm:pt modelId="{40E4C2BF-49CD-411F-8949-747065F9541D}" type="pres">
      <dgm:prSet presAssocID="{F6E7C4B6-B5F1-4297-B88D-8F0CB81E16FC}" presName="tx1" presStyleLbl="revTx" presStyleIdx="5" presStyleCnt="6"/>
      <dgm:spPr/>
      <dgm:t>
        <a:bodyPr/>
        <a:lstStyle/>
        <a:p>
          <a:endParaRPr lang="en-US"/>
        </a:p>
      </dgm:t>
    </dgm:pt>
    <dgm:pt modelId="{696F97DF-1DB4-4CA2-8AEA-42F3540BD135}" type="pres">
      <dgm:prSet presAssocID="{F6E7C4B6-B5F1-4297-B88D-8F0CB81E16FC}" presName="vert1" presStyleCnt="0"/>
      <dgm:spPr/>
    </dgm:pt>
  </dgm:ptLst>
  <dgm:cxnLst>
    <dgm:cxn modelId="{86A95182-4B2A-4363-AFF9-E5A101EB63C8}" type="presOf" srcId="{2FC0FFFD-9558-4894-B3E9-30D69FCE708F}" destId="{84B818C8-4F3C-486F-9CF9-1F5666105FCE}" srcOrd="0" destOrd="0" presId="urn:microsoft.com/office/officeart/2008/layout/LinedList"/>
    <dgm:cxn modelId="{3F9B632A-06A2-45D9-B193-BD4C2B25B218}" srcId="{353E1611-F0BB-4E33-B5B5-CD7B0B42E31F}" destId="{2A92F514-656D-4BCE-BF95-BE70FDB4DC91}" srcOrd="4" destOrd="0" parTransId="{D1E69C99-8CC2-4FBA-80FB-1D9C95A6C618}" sibTransId="{6860B1D1-42FF-49CF-B7FA-CF0B8CE2911D}"/>
    <dgm:cxn modelId="{1C4500D6-F444-41A5-96EB-34484271C783}" srcId="{353E1611-F0BB-4E33-B5B5-CD7B0B42E31F}" destId="{B32665CC-FCD3-436F-A72D-ACDBD2CDE0F4}" srcOrd="2" destOrd="0" parTransId="{7389ADE0-49E4-45B8-A054-7B5A9FB53C78}" sibTransId="{B92F2BFE-3BDD-4BCB-99FF-1A4B2AC2D022}"/>
    <dgm:cxn modelId="{0E3A3D92-5147-4994-A02C-BD9767F52533}" srcId="{353E1611-F0BB-4E33-B5B5-CD7B0B42E31F}" destId="{FA80E669-1231-4482-B178-3DCDB86C251C}" srcOrd="1" destOrd="0" parTransId="{015D363E-B70A-47EB-9EE0-07C3F7D955DD}" sibTransId="{760AD69C-0C12-41F4-96B1-64868E814C0B}"/>
    <dgm:cxn modelId="{89B63239-3DCB-43DC-BE76-2869E897D1F3}" srcId="{353E1611-F0BB-4E33-B5B5-CD7B0B42E31F}" destId="{E4479896-7551-4CDE-A4F8-223D399537C8}" srcOrd="0" destOrd="0" parTransId="{B60CCA9F-FB1A-4DBB-96AD-3661C1EA4C26}" sibTransId="{C0F8D4FE-ABDD-4F01-B23F-3F327FEA21C3}"/>
    <dgm:cxn modelId="{F58EF408-2931-4AB1-9F67-F1C406EE2929}" type="presOf" srcId="{353E1611-F0BB-4E33-B5B5-CD7B0B42E31F}" destId="{D0E94048-D0EC-4573-9494-31F95448C0AE}" srcOrd="0" destOrd="0" presId="urn:microsoft.com/office/officeart/2008/layout/LinedList"/>
    <dgm:cxn modelId="{2D16C3FD-BC74-44B2-BC42-EE1B0251EA1E}" type="presOf" srcId="{F6E7C4B6-B5F1-4297-B88D-8F0CB81E16FC}" destId="{40E4C2BF-49CD-411F-8949-747065F9541D}" srcOrd="0" destOrd="0" presId="urn:microsoft.com/office/officeart/2008/layout/LinedList"/>
    <dgm:cxn modelId="{1B73AC7F-E4D5-47F6-A93B-1CFAF8CB5C04}" type="presOf" srcId="{2A92F514-656D-4BCE-BF95-BE70FDB4DC91}" destId="{EBD0F1D5-E462-4958-83AE-1F743C4F78C7}" srcOrd="0" destOrd="0" presId="urn:microsoft.com/office/officeart/2008/layout/LinedList"/>
    <dgm:cxn modelId="{1E4050AB-7447-47AB-947C-516078FBB7F2}" type="presOf" srcId="{E4479896-7551-4CDE-A4F8-223D399537C8}" destId="{4848FB81-E77E-4D76-B8BD-199249FAC64F}" srcOrd="0" destOrd="0" presId="urn:microsoft.com/office/officeart/2008/layout/LinedList"/>
    <dgm:cxn modelId="{8AB5C6FB-79C8-45E1-A88B-F8AC2793619D}" type="presOf" srcId="{FA80E669-1231-4482-B178-3DCDB86C251C}" destId="{DD7AD9AB-9743-4C78-A0A8-A51FFCC52D59}" srcOrd="0" destOrd="0" presId="urn:microsoft.com/office/officeart/2008/layout/LinedList"/>
    <dgm:cxn modelId="{96D44F20-DF1D-41C0-88EF-85971EA60969}" type="presOf" srcId="{B32665CC-FCD3-436F-A72D-ACDBD2CDE0F4}" destId="{4E7896F7-1698-40EB-B957-A31DF855C64B}" srcOrd="0" destOrd="0" presId="urn:microsoft.com/office/officeart/2008/layout/LinedList"/>
    <dgm:cxn modelId="{614FACF1-2FE5-4B41-8A59-4DB510676B88}" srcId="{353E1611-F0BB-4E33-B5B5-CD7B0B42E31F}" destId="{2FC0FFFD-9558-4894-B3E9-30D69FCE708F}" srcOrd="3" destOrd="0" parTransId="{4DF132BD-569A-43D1-8F3E-DF240EFA1161}" sibTransId="{38681D8C-5DCD-47DC-9F19-38F4BE166129}"/>
    <dgm:cxn modelId="{A0DFD34B-FE5F-4770-8897-15C96633CD3D}" srcId="{353E1611-F0BB-4E33-B5B5-CD7B0B42E31F}" destId="{F6E7C4B6-B5F1-4297-B88D-8F0CB81E16FC}" srcOrd="5" destOrd="0" parTransId="{66840096-FEE7-4E90-A9FA-69C523F93FD5}" sibTransId="{75F4B8CB-C3B4-4D43-B20B-A5F0DFBC426C}"/>
    <dgm:cxn modelId="{E82F55C7-C1BE-431E-A06C-29B1C755DD9D}" type="presParOf" srcId="{D0E94048-D0EC-4573-9494-31F95448C0AE}" destId="{03176650-14CB-4D06-9C1E-546B3BBC15BD}" srcOrd="0" destOrd="0" presId="urn:microsoft.com/office/officeart/2008/layout/LinedList"/>
    <dgm:cxn modelId="{A135A235-DE47-428A-BE7E-40AE8B777DAC}" type="presParOf" srcId="{D0E94048-D0EC-4573-9494-31F95448C0AE}" destId="{34159312-BBAB-4CAD-94D9-2BA8A69D1DD9}" srcOrd="1" destOrd="0" presId="urn:microsoft.com/office/officeart/2008/layout/LinedList"/>
    <dgm:cxn modelId="{F0AAD4F5-6E1E-43CC-9745-21A98B8465B1}" type="presParOf" srcId="{34159312-BBAB-4CAD-94D9-2BA8A69D1DD9}" destId="{4848FB81-E77E-4D76-B8BD-199249FAC64F}" srcOrd="0" destOrd="0" presId="urn:microsoft.com/office/officeart/2008/layout/LinedList"/>
    <dgm:cxn modelId="{5F66E1C8-9AC4-443E-B0F6-B1F888FB59FB}" type="presParOf" srcId="{34159312-BBAB-4CAD-94D9-2BA8A69D1DD9}" destId="{F7073BB8-5591-4039-83CD-2723253BE85A}" srcOrd="1" destOrd="0" presId="urn:microsoft.com/office/officeart/2008/layout/LinedList"/>
    <dgm:cxn modelId="{4AA0B4A4-EE85-4FE0-918D-DCC572B74656}" type="presParOf" srcId="{D0E94048-D0EC-4573-9494-31F95448C0AE}" destId="{72DDE20D-3BDF-46FC-BCF8-0ED44B055CF0}" srcOrd="2" destOrd="0" presId="urn:microsoft.com/office/officeart/2008/layout/LinedList"/>
    <dgm:cxn modelId="{C6E77C29-0D73-4E8D-8296-84B88883DA9B}" type="presParOf" srcId="{D0E94048-D0EC-4573-9494-31F95448C0AE}" destId="{017616EC-1DC0-4F24-8DA8-7C552266CC13}" srcOrd="3" destOrd="0" presId="urn:microsoft.com/office/officeart/2008/layout/LinedList"/>
    <dgm:cxn modelId="{90335F2D-1FFF-4021-B138-F769E3862DBC}" type="presParOf" srcId="{017616EC-1DC0-4F24-8DA8-7C552266CC13}" destId="{DD7AD9AB-9743-4C78-A0A8-A51FFCC52D59}" srcOrd="0" destOrd="0" presId="urn:microsoft.com/office/officeart/2008/layout/LinedList"/>
    <dgm:cxn modelId="{7F0B2D54-22C3-41DB-9BDB-46E81FE7CA9C}" type="presParOf" srcId="{017616EC-1DC0-4F24-8DA8-7C552266CC13}" destId="{3E1F2000-E683-4E0E-A241-0E85BD2A8241}" srcOrd="1" destOrd="0" presId="urn:microsoft.com/office/officeart/2008/layout/LinedList"/>
    <dgm:cxn modelId="{70200C93-ABDB-4114-8CC7-74DD7D8C0E63}" type="presParOf" srcId="{D0E94048-D0EC-4573-9494-31F95448C0AE}" destId="{77B0B025-FB28-451A-AF1D-78C9304E7F94}" srcOrd="4" destOrd="0" presId="urn:microsoft.com/office/officeart/2008/layout/LinedList"/>
    <dgm:cxn modelId="{8E6DCE24-CD19-41DB-8CA9-F508A1A5BCF0}" type="presParOf" srcId="{D0E94048-D0EC-4573-9494-31F95448C0AE}" destId="{6EDD4C09-896B-4768-AACA-F77734FB14D6}" srcOrd="5" destOrd="0" presId="urn:microsoft.com/office/officeart/2008/layout/LinedList"/>
    <dgm:cxn modelId="{E9C4347E-6ECC-4A96-A025-19B83A7B3EDF}" type="presParOf" srcId="{6EDD4C09-896B-4768-AACA-F77734FB14D6}" destId="{4E7896F7-1698-40EB-B957-A31DF855C64B}" srcOrd="0" destOrd="0" presId="urn:microsoft.com/office/officeart/2008/layout/LinedList"/>
    <dgm:cxn modelId="{1B461914-81BF-4743-B508-175FCFE09C59}" type="presParOf" srcId="{6EDD4C09-896B-4768-AACA-F77734FB14D6}" destId="{91C92210-E94B-4EED-B1D7-1D4A6CC79D93}" srcOrd="1" destOrd="0" presId="urn:microsoft.com/office/officeart/2008/layout/LinedList"/>
    <dgm:cxn modelId="{BDE07216-5335-4A34-BC1C-8E5748F775D4}" type="presParOf" srcId="{D0E94048-D0EC-4573-9494-31F95448C0AE}" destId="{1C9E9CAC-6ED1-4161-B68A-6A69631E13CD}" srcOrd="6" destOrd="0" presId="urn:microsoft.com/office/officeart/2008/layout/LinedList"/>
    <dgm:cxn modelId="{12DD9F82-81AF-4841-91C1-604CFFDCB69B}" type="presParOf" srcId="{D0E94048-D0EC-4573-9494-31F95448C0AE}" destId="{D1EFA36E-0B6C-44D7-8D74-ABB6A967D0F9}" srcOrd="7" destOrd="0" presId="urn:microsoft.com/office/officeart/2008/layout/LinedList"/>
    <dgm:cxn modelId="{73A7D96A-47D3-4A80-A34C-8031615229A3}" type="presParOf" srcId="{D1EFA36E-0B6C-44D7-8D74-ABB6A967D0F9}" destId="{84B818C8-4F3C-486F-9CF9-1F5666105FCE}" srcOrd="0" destOrd="0" presId="urn:microsoft.com/office/officeart/2008/layout/LinedList"/>
    <dgm:cxn modelId="{39F315F0-4DE0-4C4C-94D9-38F656F00A82}" type="presParOf" srcId="{D1EFA36E-0B6C-44D7-8D74-ABB6A967D0F9}" destId="{80B898B7-C241-47EC-8A07-B62FAB0A4DB3}" srcOrd="1" destOrd="0" presId="urn:microsoft.com/office/officeart/2008/layout/LinedList"/>
    <dgm:cxn modelId="{6B5D5D6C-8570-47A2-94A4-1C83EFACF14D}" type="presParOf" srcId="{D0E94048-D0EC-4573-9494-31F95448C0AE}" destId="{24824133-8477-4807-9E9D-FAD715111E1E}" srcOrd="8" destOrd="0" presId="urn:microsoft.com/office/officeart/2008/layout/LinedList"/>
    <dgm:cxn modelId="{12F14D09-033A-495C-8746-A20C1B357ED5}" type="presParOf" srcId="{D0E94048-D0EC-4573-9494-31F95448C0AE}" destId="{C576B551-D3FF-49FA-A6AD-32B1E7C16A64}" srcOrd="9" destOrd="0" presId="urn:microsoft.com/office/officeart/2008/layout/LinedList"/>
    <dgm:cxn modelId="{F4CB7318-F236-4315-B43F-588055AEEA60}" type="presParOf" srcId="{C576B551-D3FF-49FA-A6AD-32B1E7C16A64}" destId="{EBD0F1D5-E462-4958-83AE-1F743C4F78C7}" srcOrd="0" destOrd="0" presId="urn:microsoft.com/office/officeart/2008/layout/LinedList"/>
    <dgm:cxn modelId="{71747112-D479-412E-BBF3-A61FFA876A3C}" type="presParOf" srcId="{C576B551-D3FF-49FA-A6AD-32B1E7C16A64}" destId="{E73A5594-16EF-4680-A7B5-2F240F29C3D8}" srcOrd="1" destOrd="0" presId="urn:microsoft.com/office/officeart/2008/layout/LinedList"/>
    <dgm:cxn modelId="{E2E933C9-859C-4600-BBC0-CE034DAE3491}" type="presParOf" srcId="{D0E94048-D0EC-4573-9494-31F95448C0AE}" destId="{0A352921-7FF5-495B-B6B0-482DDA6AFC4F}" srcOrd="10" destOrd="0" presId="urn:microsoft.com/office/officeart/2008/layout/LinedList"/>
    <dgm:cxn modelId="{BE943D32-E589-4D44-9AAF-C246D9D85028}" type="presParOf" srcId="{D0E94048-D0EC-4573-9494-31F95448C0AE}" destId="{207282D4-5C7C-43D5-B387-0BD310D4F4E5}" srcOrd="11" destOrd="0" presId="urn:microsoft.com/office/officeart/2008/layout/LinedList"/>
    <dgm:cxn modelId="{E1EB3995-ABDA-49FF-B34A-3275F5F0BB2A}" type="presParOf" srcId="{207282D4-5C7C-43D5-B387-0BD310D4F4E5}" destId="{40E4C2BF-49CD-411F-8949-747065F9541D}" srcOrd="0" destOrd="0" presId="urn:microsoft.com/office/officeart/2008/layout/LinedList"/>
    <dgm:cxn modelId="{223CEA64-C040-4215-9BB2-299D6D3998B8}" type="presParOf" srcId="{207282D4-5C7C-43D5-B387-0BD310D4F4E5}" destId="{696F97DF-1DB4-4CA2-8AEA-42F3540BD1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76650-14CB-4D06-9C1E-546B3BBC15BD}">
      <dsp:nvSpPr>
        <dsp:cNvPr id="0" name=""/>
        <dsp:cNvSpPr/>
      </dsp:nvSpPr>
      <dsp:spPr>
        <a:xfrm>
          <a:off x="0" y="0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8FB81-E77E-4D76-B8BD-199249FAC64F}">
      <dsp:nvSpPr>
        <dsp:cNvPr id="0" name=""/>
        <dsp:cNvSpPr/>
      </dsp:nvSpPr>
      <dsp:spPr>
        <a:xfrm>
          <a:off x="0" y="1459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59"/>
        <a:ext cx="8016873" cy="497744"/>
      </dsp:txXfrm>
    </dsp:sp>
    <dsp:sp modelId="{72DDE20D-3BDF-46FC-BCF8-0ED44B055CF0}">
      <dsp:nvSpPr>
        <dsp:cNvPr id="0" name=""/>
        <dsp:cNvSpPr/>
      </dsp:nvSpPr>
      <dsp:spPr>
        <a:xfrm>
          <a:off x="0" y="509482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7AD9AB-9743-4C78-A0A8-A51FFCC52D59}">
      <dsp:nvSpPr>
        <dsp:cNvPr id="0" name=""/>
        <dsp:cNvSpPr/>
      </dsp:nvSpPr>
      <dsp:spPr>
        <a:xfrm>
          <a:off x="0" y="499203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Inspired by </a:t>
          </a: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 R and Python (pandas)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99203"/>
        <a:ext cx="8016873" cy="497744"/>
      </dsp:txXfrm>
    </dsp:sp>
    <dsp:sp modelId="{77B0B025-FB28-451A-AF1D-78C9304E7F94}">
      <dsp:nvSpPr>
        <dsp:cNvPr id="0" name=""/>
        <dsp:cNvSpPr/>
      </dsp:nvSpPr>
      <dsp:spPr>
        <a:xfrm>
          <a:off x="0" y="996948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7896F7-1698-40EB-B957-A31DF855C64B}">
      <dsp:nvSpPr>
        <dsp:cNvPr id="0" name=""/>
        <dsp:cNvSpPr/>
      </dsp:nvSpPr>
      <dsp:spPr>
        <a:xfrm>
          <a:off x="0" y="996948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API is designed to make big data processing on tabular data easier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96948"/>
        <a:ext cx="8016873" cy="497744"/>
      </dsp:txXfrm>
    </dsp:sp>
    <dsp:sp modelId="{1C9E9CAC-6ED1-4161-B68A-6A69631E13CD}">
      <dsp:nvSpPr>
        <dsp:cNvPr id="0" name=""/>
        <dsp:cNvSpPr/>
      </dsp:nvSpPr>
      <dsp:spPr>
        <a:xfrm>
          <a:off x="0" y="1494692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B818C8-4F3C-486F-9CF9-1F5666105FCE}">
      <dsp:nvSpPr>
        <dsp:cNvPr id="0" name=""/>
        <dsp:cNvSpPr/>
      </dsp:nvSpPr>
      <dsp:spPr>
        <a:xfrm>
          <a:off x="0" y="1494692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is a distributed collection of data organized into named columns.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94692"/>
        <a:ext cx="8016873" cy="497744"/>
      </dsp:txXfrm>
    </dsp:sp>
    <dsp:sp modelId="{24824133-8477-4807-9E9D-FAD715111E1E}">
      <dsp:nvSpPr>
        <dsp:cNvPr id="0" name=""/>
        <dsp:cNvSpPr/>
      </dsp:nvSpPr>
      <dsp:spPr>
        <a:xfrm>
          <a:off x="0" y="1992436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D0F1D5-E462-4958-83AE-1F743C4F78C7}">
      <dsp:nvSpPr>
        <dsp:cNvPr id="0" name=""/>
        <dsp:cNvSpPr/>
      </dsp:nvSpPr>
      <dsp:spPr>
        <a:xfrm>
          <a:off x="0" y="1992436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92436"/>
        <a:ext cx="8016873" cy="497744"/>
      </dsp:txXfrm>
    </dsp:sp>
    <dsp:sp modelId="{0A352921-7FF5-495B-B6B0-482DDA6AFC4F}">
      <dsp:nvSpPr>
        <dsp:cNvPr id="0" name=""/>
        <dsp:cNvSpPr/>
      </dsp:nvSpPr>
      <dsp:spPr>
        <a:xfrm>
          <a:off x="0" y="2490181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E4C2BF-49CD-411F-8949-747065F9541D}">
      <dsp:nvSpPr>
        <dsp:cNvPr id="0" name=""/>
        <dsp:cNvSpPr/>
      </dsp:nvSpPr>
      <dsp:spPr>
        <a:xfrm>
          <a:off x="0" y="2490181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600" kern="12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490181"/>
        <a:ext cx="8016873" cy="49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39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78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8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98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5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90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5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5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7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5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8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6" y="-1134849"/>
            <a:ext cx="9144002" cy="6693998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49700"/>
            <a:ext cx="9144000" cy="12319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 Reasons why Spark is in demand!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  <a:t/>
            </a:r>
            <a:b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Sagar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86564"/>
            <a:ext cx="7239000" cy="442912"/>
          </a:xfrm>
        </p:spPr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traight Connector 3"/>
          <p:cNvSpPr/>
          <p:nvPr/>
        </p:nvSpPr>
        <p:spPr>
          <a:xfrm>
            <a:off x="4613097" y="1814404"/>
            <a:ext cx="348412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70"/>
                </a:lnTo>
                <a:lnTo>
                  <a:pt x="3484120" y="151170"/>
                </a:lnTo>
                <a:lnTo>
                  <a:pt x="348412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7" name="Straight Connector 4"/>
          <p:cNvSpPr/>
          <p:nvPr/>
        </p:nvSpPr>
        <p:spPr>
          <a:xfrm>
            <a:off x="4613097" y="1814404"/>
            <a:ext cx="174206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70"/>
                </a:lnTo>
                <a:lnTo>
                  <a:pt x="1742060" y="151170"/>
                </a:lnTo>
                <a:lnTo>
                  <a:pt x="174206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8" name="Straight Connector 5"/>
          <p:cNvSpPr/>
          <p:nvPr/>
        </p:nvSpPr>
        <p:spPr>
          <a:xfrm>
            <a:off x="4567377" y="1814404"/>
            <a:ext cx="9144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9" name="Straight Connector 6"/>
          <p:cNvSpPr/>
          <p:nvPr/>
        </p:nvSpPr>
        <p:spPr>
          <a:xfrm>
            <a:off x="2871036" y="1814404"/>
            <a:ext cx="174206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060" y="0"/>
                </a:moveTo>
                <a:lnTo>
                  <a:pt x="1742060" y="151170"/>
                </a:lnTo>
                <a:lnTo>
                  <a:pt x="0" y="151170"/>
                </a:lnTo>
                <a:lnTo>
                  <a:pt x="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30" name="Straight Connector 7"/>
          <p:cNvSpPr/>
          <p:nvPr/>
        </p:nvSpPr>
        <p:spPr>
          <a:xfrm>
            <a:off x="1128976" y="1814404"/>
            <a:ext cx="348412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120" y="0"/>
                </a:moveTo>
                <a:lnTo>
                  <a:pt x="3484120" y="151170"/>
                </a:lnTo>
                <a:lnTo>
                  <a:pt x="0" y="151170"/>
                </a:lnTo>
                <a:lnTo>
                  <a:pt x="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grpSp>
        <p:nvGrpSpPr>
          <p:cNvPr id="31" name="Group 30"/>
          <p:cNvGrpSpPr/>
          <p:nvPr/>
        </p:nvGrpSpPr>
        <p:grpSpPr>
          <a:xfrm>
            <a:off x="3842536" y="924674"/>
            <a:ext cx="1489752" cy="926038"/>
            <a:chOff x="3484839" y="213882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Rectangle 46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8" name="Rectangle 47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MLlib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, a machine learning library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9116" y="2116746"/>
            <a:ext cx="1439719" cy="719859"/>
            <a:chOff x="71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Rectangle 44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6" name="Rectangle 45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lassification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51176" y="2116746"/>
            <a:ext cx="1439719" cy="719859"/>
            <a:chOff x="174277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3" name="Rectangle 42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4" name="Rectangle 43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egression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893237" y="2116746"/>
            <a:ext cx="1439719" cy="719859"/>
            <a:chOff x="348483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2" name="Rectangle 41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Clustering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35297" y="2116746"/>
            <a:ext cx="1439719" cy="719859"/>
            <a:chOff x="522689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Rectangle 38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0" name="Rectangle 39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ollaborative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filtering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77358" y="2116746"/>
            <a:ext cx="1439719" cy="719859"/>
            <a:chOff x="6968960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7" name="Rectangle 36"/>
            <p:cNvSpPr/>
            <p:nvPr/>
          </p:nvSpPr>
          <p:spPr>
            <a:xfrm>
              <a:off x="6968960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38" name="Rectangle 37"/>
            <p:cNvSpPr/>
            <p:nvPr/>
          </p:nvSpPr>
          <p:spPr>
            <a:xfrm>
              <a:off x="6968960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and so 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44530" y="3575407"/>
            <a:ext cx="8065214" cy="763832"/>
            <a:chOff x="5226899" y="213882"/>
            <a:chExt cx="1439719" cy="719859"/>
          </a:xfrm>
          <a:solidFill>
            <a:srgbClr val="7CCA62">
              <a:lumMod val="50000"/>
            </a:srgbClr>
          </a:solidFill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53" name="Rectangle 52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sp>
        <p:sp>
          <p:nvSpPr>
            <p:cNvPr id="54" name="Rectangle 53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Some of the algorithms also work with streaming data, such as linear regression using ordinary least squares or k-means clustering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Cyclic Data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Flows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2" y="793859"/>
            <a:ext cx="2576342" cy="384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4" y="1679088"/>
            <a:ext cx="4119381" cy="2728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23" y="694820"/>
            <a:ext cx="5346525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jobs in spark comprise a series of operators and run on a set of data.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operators in a job are used to construct a DAG (Directed Acyclic Graph).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DAG is optimized by rearranging and combining operators where possible. 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GraphX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traight Connector 3"/>
          <p:cNvSpPr/>
          <p:nvPr/>
        </p:nvSpPr>
        <p:spPr>
          <a:xfrm>
            <a:off x="4417887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541"/>
                </a:lnTo>
                <a:lnTo>
                  <a:pt x="2080531" y="180541"/>
                </a:lnTo>
                <a:lnTo>
                  <a:pt x="2080531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8" name="Straight Connector 4"/>
          <p:cNvSpPr/>
          <p:nvPr/>
        </p:nvSpPr>
        <p:spPr>
          <a:xfrm>
            <a:off x="2337356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80531" y="0"/>
                </a:moveTo>
                <a:lnTo>
                  <a:pt x="2080531" y="180541"/>
                </a:lnTo>
                <a:lnTo>
                  <a:pt x="0" y="180541"/>
                </a:lnTo>
                <a:lnTo>
                  <a:pt x="0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grpSp>
        <p:nvGrpSpPr>
          <p:cNvPr id="19" name="Group 18"/>
          <p:cNvGrpSpPr/>
          <p:nvPr/>
        </p:nvGrpSpPr>
        <p:grpSpPr>
          <a:xfrm>
            <a:off x="3558164" y="1952725"/>
            <a:ext cx="1719447" cy="859723"/>
            <a:chOff x="2189132" y="619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9" name="Rectangle 28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30" name="Rectangle 29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Graph Algorithms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7632" y="3173533"/>
            <a:ext cx="1719447" cy="859723"/>
            <a:chOff x="108600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7" name="Rectangle 26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8" name="Rectangle 27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PageRank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58164" y="3173533"/>
            <a:ext cx="1719447" cy="859723"/>
            <a:chOff x="2189132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5" name="Rectangle 24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6" name="Rectangle 25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Connected Components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695" y="3173533"/>
            <a:ext cx="1719447" cy="859723"/>
            <a:chOff x="4269663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3" name="Rectangle 22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4" name="Rectangle 23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Triangle Counting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12347" y="716274"/>
            <a:ext cx="851727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Component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graphs and graph-parallel computation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Extends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Spark RDD by introducing a new Graph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336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Support for Data Frames</a:t>
            </a:r>
          </a:p>
        </p:txBody>
      </p:sp>
    </p:spTree>
    <p:extLst>
      <p:ext uri="{BB962C8B-B14F-4D97-AF65-F5344CB8AC3E}">
        <p14:creationId xmlns:p14="http://schemas.microsoft.com/office/powerpoint/2010/main" val="251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11690288"/>
              </p:ext>
            </p:extLst>
          </p:nvPr>
        </p:nvGraphicFramePr>
        <p:xfrm>
          <a:off x="549667" y="1093143"/>
          <a:ext cx="8016873" cy="298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2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41442" y="1463751"/>
            <a:ext cx="8229601" cy="407745"/>
            <a:chOff x="0" y="519083"/>
            <a:chExt cx="8229601" cy="407745"/>
          </a:xfrm>
        </p:grpSpPr>
        <p:sp>
          <p:nvSpPr>
            <p:cNvPr id="44" name="Rounded Rectangle 43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5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Ability to scale from KBs to PBs</a:t>
              </a: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9181" y="3373032"/>
            <a:ext cx="8229601" cy="407745"/>
            <a:chOff x="0" y="519083"/>
            <a:chExt cx="8229601" cy="407745"/>
          </a:xfrm>
        </p:grpSpPr>
        <p:sp>
          <p:nvSpPr>
            <p:cNvPr id="53" name="Rounded Rectangle 52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4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>
                  <a:solidFill>
                    <a:sysClr val="window" lastClr="FFFFFF"/>
                  </a:solidFill>
                </a:rPr>
                <a:t>APIs </a:t>
              </a:r>
              <a:r>
                <a:rPr lang="en-US" sz="1700" dirty="0">
                  <a:solidFill>
                    <a:sysClr val="window" lastClr="FFFFFF"/>
                  </a:solidFill>
                </a:rPr>
                <a:t>for python, java,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scala</a:t>
              </a:r>
              <a:r>
                <a:rPr lang="en-US" sz="1700" dirty="0">
                  <a:solidFill>
                    <a:sysClr val="window" lastClr="FFFFFF"/>
                  </a:solidFill>
                </a:rPr>
                <a:t>, and R (in development via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sparkr</a:t>
              </a:r>
              <a:r>
                <a:rPr lang="en-US" sz="1700" dirty="0">
                  <a:solidFill>
                    <a:sysClr val="window" lastClr="FFFFFF"/>
                  </a:solidFill>
                </a:rPr>
                <a:t>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7469" y="2878160"/>
            <a:ext cx="8229601" cy="407745"/>
            <a:chOff x="0" y="519083"/>
            <a:chExt cx="8229601" cy="407745"/>
          </a:xfrm>
        </p:grpSpPr>
        <p:sp>
          <p:nvSpPr>
            <p:cNvPr id="56" name="Rounded Rectangle 55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7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Seamless integration with all big data tooling and infrastructure via spark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26031" y="2393562"/>
            <a:ext cx="8229601" cy="407745"/>
            <a:chOff x="0" y="519083"/>
            <a:chExt cx="8229601" cy="407745"/>
          </a:xfrm>
        </p:grpSpPr>
        <p:sp>
          <p:nvSpPr>
            <p:cNvPr id="59" name="Rounded Rectangle 58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0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State-of-the-art optimization and code generation through the spark SQL catalyst optimizer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9456" y="1924376"/>
            <a:ext cx="8229601" cy="407745"/>
            <a:chOff x="0" y="519083"/>
            <a:chExt cx="8229601" cy="407745"/>
          </a:xfrm>
        </p:grpSpPr>
        <p:sp>
          <p:nvSpPr>
            <p:cNvPr id="62" name="Rounded Rectangle 61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3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00" dirty="0">
                  <a:solidFill>
                    <a:sysClr val="window" lastClr="FFFFFF"/>
                  </a:solidFill>
                </a:rPr>
                <a:t>Support for a wide array of data formats and storage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6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Spark integration with Hadoop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Spark Execution </a:t>
            </a:r>
            <a:r>
              <a:rPr lang="en-US" dirty="0" smtClean="0">
                <a:solidFill>
                  <a:srgbClr val="262626"/>
                </a:solidFill>
              </a:rPr>
              <a:t>Platforms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78" y="685453"/>
            <a:ext cx="889228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park can leverage the resource negotiator of Hadoop framework i.e. YARN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workloads can make use of Symphony scheduling policies and execute via YARN</a:t>
            </a:r>
          </a:p>
        </p:txBody>
      </p:sp>
      <p:sp>
        <p:nvSpPr>
          <p:cNvPr id="18" name="Straight Connector 3"/>
          <p:cNvSpPr/>
          <p:nvPr/>
        </p:nvSpPr>
        <p:spPr>
          <a:xfrm>
            <a:off x="4325420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7955"/>
                </a:lnTo>
                <a:lnTo>
                  <a:pt x="2165962" y="187955"/>
                </a:lnTo>
                <a:lnTo>
                  <a:pt x="2165962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sp>
        <p:nvSpPr>
          <p:cNvPr id="19" name="Straight Connector 4"/>
          <p:cNvSpPr/>
          <p:nvPr/>
        </p:nvSpPr>
        <p:spPr>
          <a:xfrm>
            <a:off x="2159457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65962" y="0"/>
                </a:moveTo>
                <a:lnTo>
                  <a:pt x="2165962" y="187955"/>
                </a:lnTo>
                <a:lnTo>
                  <a:pt x="0" y="187955"/>
                </a:lnTo>
                <a:lnTo>
                  <a:pt x="0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0" name="Group 19"/>
          <p:cNvGrpSpPr/>
          <p:nvPr/>
        </p:nvGrpSpPr>
        <p:grpSpPr>
          <a:xfrm>
            <a:off x="3430394" y="1899735"/>
            <a:ext cx="1790051" cy="895025"/>
            <a:chOff x="2228318" y="942"/>
            <a:chExt cx="1790051" cy="895025"/>
          </a:xfrm>
        </p:grpSpPr>
        <p:sp>
          <p:nvSpPr>
            <p:cNvPr id="30" name="Rectangle 29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31" name="Rectangle 30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execution modes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64432" y="3170672"/>
            <a:ext cx="1790051" cy="895025"/>
            <a:chOff x="62356" y="1271879"/>
            <a:chExt cx="1790051" cy="895025"/>
          </a:xfrm>
        </p:grpSpPr>
        <p:sp>
          <p:nvSpPr>
            <p:cNvPr id="28" name="Rectangle 27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9" name="Rectangle 28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Standalone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30394" y="3170672"/>
            <a:ext cx="1790051" cy="895025"/>
            <a:chOff x="2228318" y="1271879"/>
            <a:chExt cx="1790051" cy="895025"/>
          </a:xfrm>
        </p:grpSpPr>
        <p:sp>
          <p:nvSpPr>
            <p:cNvPr id="26" name="Rectangle 25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7" name="Rectangle 26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Mesos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96356" y="3170672"/>
            <a:ext cx="1790051" cy="895025"/>
            <a:chOff x="4394280" y="1271879"/>
            <a:chExt cx="1790051" cy="895025"/>
          </a:xfrm>
        </p:grpSpPr>
        <p:sp>
          <p:nvSpPr>
            <p:cNvPr id="24" name="Rectangle 23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5" name="Rectangle 24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HDFS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17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Features/Modules </a:t>
            </a:r>
            <a:r>
              <a:rPr lang="en-US" dirty="0" smtClean="0"/>
              <a:t>in Demand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110" r="5705" b="11830"/>
          <a:stretch/>
        </p:blipFill>
        <p:spPr>
          <a:xfrm>
            <a:off x="669691" y="1225900"/>
            <a:ext cx="7509667" cy="2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New Features In </a:t>
            </a:r>
            <a:r>
              <a:rPr lang="en-US" dirty="0" smtClean="0">
                <a:solidFill>
                  <a:srgbClr val="262626"/>
                </a:solidFill>
              </a:rPr>
              <a:t>2015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284" y="641119"/>
            <a:ext cx="465604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Frames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Similar API to data frames in R and Pandas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Automatically optimised via Spark SQL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1.3</a:t>
            </a:r>
          </a:p>
          <a:p>
            <a:pPr lvl="1"/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SparkR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</a:t>
            </a:r>
          </a:p>
          <a:p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1.4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Exposes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DataFrames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RDD’s &amp; ML library in R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Machine Learning Pipelines 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High Level API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Featurization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Evaluation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Model Tuning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External Data Sources  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Platform API to plug Data-Sources into Spark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Pushes logic into sources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74" y="1400846"/>
            <a:ext cx="3110068" cy="25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Reasons why Spark is in Demand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369" y="1345130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#1 : Low Latency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#2 : Streaming Support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#3 : Machine Learning and Graph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#4 : Data Frame API 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#5 : Spark integration with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820"/>
            <a:ext cx="9144000" cy="44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Certifications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8122" y="990370"/>
            <a:ext cx="38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Apache Spark &amp; Scala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XX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Learn large-scale data processing by mastering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concepts like Scala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RDD, Traits, OOPS and Spark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24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32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66463" y="1460084"/>
            <a:ext cx="6570068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www.edureka.co/apache-spark-scala-training 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26 October ( Weekday Batch 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382165" y="817111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Architecure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2000" y="2343235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1122105"/>
            <a:ext cx="4657725" cy="3276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91303" y="2778874"/>
            <a:ext cx="2106203" cy="554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82095" y="3169293"/>
            <a:ext cx="122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Machine Learning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/>
          <p:cNvCxnSpPr>
            <a:endCxn id="10" idx="1"/>
          </p:cNvCxnSpPr>
          <p:nvPr/>
        </p:nvCxnSpPr>
        <p:spPr>
          <a:xfrm>
            <a:off x="6448121" y="2514948"/>
            <a:ext cx="653605" cy="112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1726" y="2304456"/>
            <a:ext cx="15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 programming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02769" y="2800185"/>
            <a:ext cx="1311782" cy="4978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507" y="3121294"/>
            <a:ext cx="176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interface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RDBMS lovers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54244" y="1701800"/>
            <a:ext cx="2905356" cy="10122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74726" y="1024379"/>
            <a:ext cx="196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Utility for continuous ingestion of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Sparks Cuts Down Read/Write I/O To Disk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37710" y="1335003"/>
            <a:ext cx="5749248" cy="2909726"/>
            <a:chOff x="1592488" y="1941179"/>
            <a:chExt cx="5749248" cy="2909726"/>
          </a:xfrm>
        </p:grpSpPr>
        <p:grpSp>
          <p:nvGrpSpPr>
            <p:cNvPr id="14" name="Group 13"/>
            <p:cNvGrpSpPr/>
            <p:nvPr/>
          </p:nvGrpSpPr>
          <p:grpSpPr>
            <a:xfrm>
              <a:off x="1592488" y="1941179"/>
              <a:ext cx="5749248" cy="2909725"/>
              <a:chOff x="1130156" y="1869261"/>
              <a:chExt cx="5749248" cy="29097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705" y="1869261"/>
                <a:ext cx="5728699" cy="2909725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156" y="1879532"/>
                <a:ext cx="1438383" cy="166505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400" y="4504697"/>
              <a:ext cx="2405872" cy="34620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187152" y="4112437"/>
            <a:ext cx="4639592" cy="411840"/>
            <a:chOff x="0" y="9118"/>
            <a:chExt cx="4639592" cy="411840"/>
          </a:xfrm>
        </p:grpSpPr>
        <p:sp>
          <p:nvSpPr>
            <p:cNvPr id="19" name="Rounded Rectangle 18"/>
            <p:cNvSpPr/>
            <p:nvPr/>
          </p:nvSpPr>
          <p:spPr>
            <a:xfrm>
              <a:off x="0" y="9118"/>
              <a:ext cx="4639592" cy="41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0104" y="29222"/>
              <a:ext cx="4599384" cy="371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00075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kern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is good for data that fits In-Memory and Off-Memory</a:t>
              </a:r>
              <a:endParaRPr lang="en-US" sz="135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16" y="71919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tries to keep things in-memory of its distributed workers, allowing for significantly faster/lower-latency computations, whereas MapReduce keeps shuffling things in and out of disk.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321" y="96838"/>
            <a:ext cx="7239000" cy="442912"/>
          </a:xfrm>
        </p:spPr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 </a:t>
            </a:r>
            <a:r>
              <a:rPr lang="en-US" dirty="0" smtClean="0">
                <a:solidFill>
                  <a:srgbClr val="444444"/>
                </a:solidFill>
              </a:rPr>
              <a:t>Time taken for a System to Sort </a:t>
            </a:r>
            <a:r>
              <a:rPr lang="en-US" dirty="0">
                <a:solidFill>
                  <a:srgbClr val="444444"/>
                </a:solidFill>
              </a:rPr>
              <a:t>100 TB Of Data</a:t>
            </a:r>
            <a:endParaRPr lang="en-US" dirty="0"/>
          </a:p>
          <a:p>
            <a:endParaRPr lang="en-US" dirty="0"/>
          </a:p>
        </p:txBody>
      </p:sp>
      <p:grpSp>
        <p:nvGrpSpPr>
          <p:cNvPr id="38" name="Diagram group"/>
          <p:cNvGrpSpPr/>
          <p:nvPr/>
        </p:nvGrpSpPr>
        <p:grpSpPr>
          <a:xfrm>
            <a:off x="382712" y="1155678"/>
            <a:ext cx="8049803" cy="1886921"/>
            <a:chOff x="0" y="193304"/>
            <a:chExt cx="8049803" cy="18869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9" name="Group 38"/>
            <p:cNvGrpSpPr/>
            <p:nvPr/>
          </p:nvGrpSpPr>
          <p:grpSpPr>
            <a:xfrm>
              <a:off x="0" y="193304"/>
              <a:ext cx="8049803" cy="541745"/>
              <a:chOff x="0" y="193304"/>
              <a:chExt cx="8049803" cy="541745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6" name="Rounded Rectangle 45"/>
              <p:cNvSpPr/>
              <p:nvPr/>
            </p:nvSpPr>
            <p:spPr>
              <a:xfrm>
                <a:off x="0" y="193304"/>
                <a:ext cx="8049803" cy="541745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7" name="Rounded Rectangle 4"/>
              <p:cNvSpPr/>
              <p:nvPr/>
            </p:nvSpPr>
            <p:spPr>
              <a:xfrm>
                <a:off x="26446" y="219750"/>
                <a:ext cx="7996911" cy="488853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The previous world record was 72 minutes, set by Yahoo using a Hadoop </a:t>
                </a:r>
                <a:r>
                  <a:rPr kumimoji="0" lang="en-US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MapReduce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cluster of 2100 nodes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0" y="820192"/>
              <a:ext cx="8049803" cy="559848"/>
              <a:chOff x="0" y="820192"/>
              <a:chExt cx="8049803" cy="55984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4" name="Rounded Rectangle 43"/>
              <p:cNvSpPr/>
              <p:nvPr/>
            </p:nvSpPr>
            <p:spPr>
              <a:xfrm>
                <a:off x="0" y="820192"/>
                <a:ext cx="8049803" cy="55984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5" name="Rounded Rectangle 6"/>
              <p:cNvSpPr/>
              <p:nvPr/>
            </p:nvSpPr>
            <p:spPr>
              <a:xfrm>
                <a:off x="27330" y="847522"/>
                <a:ext cx="7995143" cy="505188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Using Spark on 206 EC2 nodes, it took</a:t>
                </a:r>
                <a:r>
                  <a:rPr kumimoji="0" lang="en-US" b="0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only 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23 minutes.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0" y="1465187"/>
              <a:ext cx="8049803" cy="615038"/>
              <a:chOff x="0" y="1465187"/>
              <a:chExt cx="8049803" cy="61503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2" name="Rounded Rectangle 41"/>
              <p:cNvSpPr/>
              <p:nvPr/>
            </p:nvSpPr>
            <p:spPr>
              <a:xfrm>
                <a:off x="0" y="1465187"/>
                <a:ext cx="8049803" cy="61503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3" name="Rounded Rectangle 8"/>
              <p:cNvSpPr/>
              <p:nvPr/>
            </p:nvSpPr>
            <p:spPr>
              <a:xfrm>
                <a:off x="30024" y="1495211"/>
                <a:ext cx="7989755" cy="554990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Spark sorted the same data 3X faster using 10X fewer machines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Event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716" y="568961"/>
            <a:ext cx="873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Used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for processing the real-time streaming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uses the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DStream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which is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 series of RDDs,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processing the continuous real-time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7" y="1794776"/>
            <a:ext cx="5105880" cy="2364792"/>
          </a:xfrm>
          <a:prstGeom prst="rect">
            <a:avLst/>
          </a:prstGeom>
        </p:spPr>
      </p:pic>
      <p:sp>
        <p:nvSpPr>
          <p:cNvPr id="7" name="Rounded Rectangle 4"/>
          <p:cNvSpPr/>
          <p:nvPr/>
        </p:nvSpPr>
        <p:spPr>
          <a:xfrm>
            <a:off x="1516645" y="4363158"/>
            <a:ext cx="5823033" cy="2597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Spark Streaming API closely matches that of the Spark Core</a:t>
            </a:r>
            <a:endParaRPr lang="en-US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43691" y="4215545"/>
            <a:ext cx="5851133" cy="287819"/>
            <a:chOff x="0" y="0"/>
            <a:chExt cx="5851133" cy="287819"/>
          </a:xfrm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5851133" cy="287819"/>
            </a:xfrm>
            <a:prstGeom prst="roundRect">
              <a:avLst/>
            </a:prstGeom>
            <a:solidFill>
              <a:srgbClr val="7CCA62">
                <a:lumMod val="5000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" name="Rounded Rectangle 4"/>
            <p:cNvSpPr/>
            <p:nvPr/>
          </p:nvSpPr>
          <p:spPr>
            <a:xfrm>
              <a:off x="14050" y="14050"/>
              <a:ext cx="5823033" cy="2597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Spark Streaming API closely matches that of the Spark Core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and graph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 with DAG </a:t>
            </a:r>
          </a:p>
        </p:txBody>
      </p:sp>
    </p:spTree>
    <p:extLst>
      <p:ext uri="{BB962C8B-B14F-4D97-AF65-F5344CB8AC3E}">
        <p14:creationId xmlns:p14="http://schemas.microsoft.com/office/powerpoint/2010/main" val="6286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21700</TotalTime>
  <Words>710</Words>
  <Application>Microsoft Office PowerPoint</Application>
  <PresentationFormat>On-screen Show (16:9)</PresentationFormat>
  <Paragraphs>127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Futura Hv</vt:lpstr>
      <vt:lpstr>Courier New</vt:lpstr>
      <vt:lpstr>Tahoma</vt:lpstr>
      <vt:lpstr>Calibri</vt:lpstr>
      <vt:lpstr>Wingdings</vt:lpstr>
      <vt:lpstr>Arial</vt:lpstr>
      <vt:lpstr>HP Simplified</vt:lpstr>
      <vt:lpstr>Lucida Grande</vt:lpstr>
      <vt:lpstr>Futura Bk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Vardhan</cp:lastModifiedBy>
  <cp:revision>26</cp:revision>
  <cp:lastPrinted>2012-04-13T15:38:33Z</cp:lastPrinted>
  <dcterms:created xsi:type="dcterms:W3CDTF">2012-05-02T14:03:12Z</dcterms:created>
  <dcterms:modified xsi:type="dcterms:W3CDTF">2015-10-20T05:14:35Z</dcterms:modified>
</cp:coreProperties>
</file>